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93" r:id="rId4"/>
    <p:sldId id="296" r:id="rId5"/>
    <p:sldId id="294" r:id="rId6"/>
    <p:sldId id="256" r:id="rId7"/>
    <p:sldId id="260" r:id="rId8"/>
    <p:sldId id="283" r:id="rId9"/>
    <p:sldId id="297" r:id="rId10"/>
    <p:sldId id="298" r:id="rId11"/>
    <p:sldId id="299" r:id="rId12"/>
    <p:sldId id="300" r:id="rId13"/>
    <p:sldId id="305" r:id="rId14"/>
    <p:sldId id="302" r:id="rId15"/>
    <p:sldId id="301" r:id="rId16"/>
    <p:sldId id="284" r:id="rId17"/>
    <p:sldId id="262" r:id="rId18"/>
    <p:sldId id="263" r:id="rId19"/>
    <p:sldId id="264" r:id="rId20"/>
    <p:sldId id="286" r:id="rId21"/>
    <p:sldId id="287" r:id="rId22"/>
    <p:sldId id="266" r:id="rId23"/>
    <p:sldId id="267" r:id="rId24"/>
    <p:sldId id="268" r:id="rId25"/>
    <p:sldId id="303" r:id="rId26"/>
    <p:sldId id="269" r:id="rId27"/>
    <p:sldId id="270" r:id="rId28"/>
    <p:sldId id="271" r:id="rId29"/>
    <p:sldId id="288" r:id="rId30"/>
    <p:sldId id="273" r:id="rId31"/>
    <p:sldId id="274" r:id="rId32"/>
    <p:sldId id="306" r:id="rId33"/>
    <p:sldId id="307" r:id="rId34"/>
    <p:sldId id="289" r:id="rId35"/>
    <p:sldId id="281" r:id="rId36"/>
    <p:sldId id="304" r:id="rId37"/>
    <p:sldId id="290" r:id="rId38"/>
    <p:sldId id="291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99"/>
    <a:srgbClr val="0000FF"/>
    <a:srgbClr val="CC00FF"/>
    <a:srgbClr val="FF00FF"/>
    <a:srgbClr val="33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2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6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0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1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8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3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2991-41EB-4629-9C92-3EB43B5FCB07}" type="datetimeFigureOut">
              <a:rPr lang="en-US" smtClean="0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16F1-7704-4015-8C9E-E75E64A87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sc2000.net/~czaremba/images/carbohydrates1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What is the smallest living unit of life?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63486"/>
            <a:ext cx="3276600" cy="2209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Atoms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Nucleus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Cells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Tissues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06221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Cells!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3.bp.blogspot.com/_XnrGbpEZjRQ/TOFwSGH_C5I/AAAAAAAAAAY/EwpEb0RrAqk/s1600/Epidermal-Cell-o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2772208" cy="21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So what is a macromolecule?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7800"/>
            <a:ext cx="82296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“</a:t>
            </a:r>
            <a:r>
              <a:rPr lang="en-US" sz="2800" b="1" dirty="0" smtClean="0"/>
              <a:t>giant molecule</a:t>
            </a:r>
            <a:r>
              <a:rPr lang="en-US" sz="2800" dirty="0" smtClean="0"/>
              <a:t>”</a:t>
            </a:r>
          </a:p>
          <a:p>
            <a:pPr lvl="1"/>
            <a:r>
              <a:rPr lang="en-US" sz="2400" b="1" dirty="0" smtClean="0">
                <a:solidFill>
                  <a:srgbClr val="FF00FF"/>
                </a:solidFill>
              </a:rPr>
              <a:t>Consists of many smaller units linked together</a:t>
            </a:r>
          </a:p>
          <a:p>
            <a:pPr lvl="1"/>
            <a:endParaRPr lang="en-US" sz="1000" b="1" dirty="0">
              <a:solidFill>
                <a:srgbClr val="FF00FF"/>
              </a:solidFill>
            </a:endParaRPr>
          </a:p>
          <a:p>
            <a:r>
              <a:rPr lang="en-US" sz="2800" dirty="0" smtClean="0"/>
              <a:t>The biological macromolecules are </a:t>
            </a:r>
            <a:r>
              <a:rPr lang="en-US" sz="2800" b="1" dirty="0" smtClean="0">
                <a:solidFill>
                  <a:srgbClr val="FF00FF"/>
                </a:solidFill>
              </a:rPr>
              <a:t>organic molecules </a:t>
            </a:r>
            <a:r>
              <a:rPr lang="en-US" sz="2800" dirty="0" smtClean="0"/>
              <a:t>(contain the element carbon).</a:t>
            </a:r>
            <a:endParaRPr lang="en-US" sz="2800" dirty="0"/>
          </a:p>
        </p:txBody>
      </p:sp>
      <p:pic>
        <p:nvPicPr>
          <p:cNvPr id="3078" name="Picture 6" descr="https://www.ebi.ac.uk/training/online/sites/ebi.ac.uk.training.online/files/user/84/images/fig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35392"/>
            <a:ext cx="7086600" cy="28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2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What does “poly” mean?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4953000"/>
            <a:ext cx="8229600" cy="144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“Poly” means MANY!</a:t>
            </a:r>
          </a:p>
          <a:p>
            <a:pPr marL="0" indent="0" algn="ctr">
              <a:buNone/>
            </a:pPr>
            <a:r>
              <a:rPr lang="en-US" sz="3600" dirty="0" smtClean="0"/>
              <a:t>… &amp; “mono” means one!</a:t>
            </a:r>
            <a:endParaRPr lang="en-US" sz="3600" dirty="0"/>
          </a:p>
        </p:txBody>
      </p:sp>
      <p:pic>
        <p:nvPicPr>
          <p:cNvPr id="4" name="Picture 12" descr="irregular polygon.jpg                                          00023A67newbie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93739"/>
            <a:ext cx="2501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lygon.jpg                                                    00023A67newbie 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930239"/>
            <a:ext cx="104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polygamy.jpg                                                   00023A67newbie      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30239"/>
            <a:ext cx="1905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8908" y="3246574"/>
            <a:ext cx="1662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FF"/>
                </a:solidFill>
              </a:rPr>
              <a:t>Polygons</a:t>
            </a:r>
            <a:endParaRPr lang="en-US" sz="2400" b="1" dirty="0">
              <a:solidFill>
                <a:srgbClr val="CC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372917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FF"/>
                </a:solidFill>
              </a:rPr>
              <a:t>Polygamy</a:t>
            </a:r>
            <a:endParaRPr lang="en-US" sz="24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Macromolecules are </a:t>
            </a:r>
            <a:r>
              <a:rPr lang="en-US" sz="3600" b="1" i="1" dirty="0" smtClean="0">
                <a:solidFill>
                  <a:srgbClr val="00B050"/>
                </a:solidFill>
              </a:rPr>
              <a:t>polymers</a:t>
            </a:r>
            <a:r>
              <a:rPr lang="en-US" sz="3600" b="1" dirty="0" smtClean="0">
                <a:solidFill>
                  <a:srgbClr val="00B050"/>
                </a:solidFill>
              </a:rPr>
              <a:t>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Macromolecules are large molecules (</a:t>
            </a:r>
            <a:r>
              <a:rPr lang="en-US" sz="2800" b="1" dirty="0" smtClean="0">
                <a:solidFill>
                  <a:srgbClr val="CC00FF"/>
                </a:solidFill>
              </a:rPr>
              <a:t>polymers</a:t>
            </a:r>
            <a:r>
              <a:rPr lang="en-US" sz="2800" dirty="0" smtClean="0"/>
              <a:t>) made of small subunits (</a:t>
            </a:r>
            <a:r>
              <a:rPr lang="en-US" sz="2800" b="1" dirty="0" smtClean="0">
                <a:solidFill>
                  <a:srgbClr val="CC00FF"/>
                </a:solidFill>
              </a:rPr>
              <a:t>monomers</a:t>
            </a:r>
            <a:r>
              <a:rPr lang="en-US" sz="2800" dirty="0" smtClean="0"/>
              <a:t>) linked together.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17525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Macromolecules are </a:t>
            </a:r>
            <a:r>
              <a:rPr lang="en-US" sz="3600" b="1" i="1" dirty="0" smtClean="0">
                <a:solidFill>
                  <a:srgbClr val="00B050"/>
                </a:solidFill>
              </a:rPr>
              <a:t>polymers</a:t>
            </a:r>
            <a:r>
              <a:rPr lang="en-US" sz="3600" b="1" dirty="0" smtClean="0">
                <a:solidFill>
                  <a:srgbClr val="00B050"/>
                </a:solidFill>
              </a:rPr>
              <a:t>.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115374" cy="32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" y="15240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When glucose molecules (</a:t>
            </a:r>
            <a:r>
              <a:rPr lang="en-US" sz="2600" b="1" dirty="0" smtClean="0">
                <a:solidFill>
                  <a:srgbClr val="CC00FF"/>
                </a:solidFill>
              </a:rPr>
              <a:t>monomers</a:t>
            </a:r>
            <a:r>
              <a:rPr lang="en-US" sz="2600" dirty="0" smtClean="0"/>
              <a:t>) link together, they form starch (</a:t>
            </a:r>
            <a:r>
              <a:rPr lang="en-US" sz="2600" b="1" dirty="0" smtClean="0">
                <a:solidFill>
                  <a:srgbClr val="CC00FF"/>
                </a:solidFill>
              </a:rPr>
              <a:t>polymer</a:t>
            </a:r>
            <a:r>
              <a:rPr lang="en-US" sz="2600" dirty="0" smtClean="0"/>
              <a:t>).</a:t>
            </a:r>
          </a:p>
          <a:p>
            <a:pPr algn="ctr"/>
            <a:endParaRPr lang="en-US" sz="1000" b="1" dirty="0">
              <a:solidFill>
                <a:srgbClr val="FF000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What’s the </a:t>
            </a:r>
            <a:r>
              <a:rPr lang="en-US" sz="2600" b="1" dirty="0" smtClean="0">
                <a:solidFill>
                  <a:srgbClr val="FF0000"/>
                </a:solidFill>
              </a:rPr>
              <a:t>macromolecule – starch or glucose?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</a:rPr>
              <a:t>Polymerization</a:t>
            </a:r>
            <a:endParaRPr lang="en-US" sz="3600" b="1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1054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</a:rPr>
              <a:t>Monomers </a:t>
            </a:r>
            <a:r>
              <a:rPr lang="en-US" sz="2600" dirty="0" smtClean="0"/>
              <a:t>(small units) join together to form </a:t>
            </a:r>
            <a:r>
              <a:rPr lang="en-US" sz="2600" b="1" dirty="0" smtClean="0">
                <a:solidFill>
                  <a:srgbClr val="0000FF"/>
                </a:solidFill>
              </a:rPr>
              <a:t>polymers.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8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4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Polymer Analogies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351294"/>
              </p:ext>
            </p:extLst>
          </p:nvPr>
        </p:nvGraphicFramePr>
        <p:xfrm>
          <a:off x="457200" y="1600200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Polymer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Monomer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 train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 pearl necklace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5867399" cy="182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286000" cy="246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2133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train car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65339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Each pearl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01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lego.com/r/aboutus/-/media/About%20Us/Media%20Assets%20Library/Logos%20Bricks%20and%20Generic%20images/ts.20120125T101709.2x4brick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308654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_HYbx9exsS5g/TKXoSMxF8yI/AAAAAAAAAt0/pmC2HDxL1Eg/s1600/leo_lego_towe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778090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574" y="3579723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A </a:t>
            </a:r>
            <a:r>
              <a:rPr lang="en-US" sz="2400" b="1" u="sng" dirty="0" smtClean="0">
                <a:solidFill>
                  <a:srgbClr val="3366FF"/>
                </a:solidFill>
              </a:rPr>
              <a:t>monomer</a:t>
            </a:r>
            <a:r>
              <a:rPr lang="en-US" sz="2400" b="1" dirty="0" smtClean="0">
                <a:solidFill>
                  <a:srgbClr val="3366FF"/>
                </a:solidFill>
              </a:rPr>
              <a:t> is like a single Lego block…</a:t>
            </a:r>
          </a:p>
          <a:p>
            <a:endParaRPr lang="en-US" sz="2400" b="1" dirty="0">
              <a:solidFill>
                <a:srgbClr val="3366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A </a:t>
            </a:r>
            <a:r>
              <a:rPr lang="en-US" sz="2400" b="1" u="sng" dirty="0" smtClean="0">
                <a:solidFill>
                  <a:srgbClr val="3366FF"/>
                </a:solidFill>
              </a:rPr>
              <a:t>polymer</a:t>
            </a:r>
            <a:r>
              <a:rPr lang="en-US" sz="2400" b="1" dirty="0" smtClean="0">
                <a:solidFill>
                  <a:srgbClr val="3366FF"/>
                </a:solidFill>
              </a:rPr>
              <a:t> is like a Lego tower!</a:t>
            </a:r>
            <a:endParaRPr lang="en-US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</a:rPr>
              <a:t>The 4 Macromolecules of Life</a:t>
            </a:r>
            <a:endParaRPr lang="en-US" sz="3600" b="1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Carbohydrates</a:t>
            </a:r>
          </a:p>
          <a:p>
            <a:r>
              <a:rPr lang="en-US" sz="2800" dirty="0" smtClean="0"/>
              <a:t>Lipids</a:t>
            </a:r>
          </a:p>
          <a:p>
            <a:r>
              <a:rPr lang="en-US" sz="2800" dirty="0" smtClean="0"/>
              <a:t>Proteins</a:t>
            </a:r>
          </a:p>
          <a:p>
            <a:r>
              <a:rPr lang="en-US" sz="2800" dirty="0" smtClean="0"/>
              <a:t>Nucleic Acids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3977"/>
            <a:ext cx="2681957" cy="49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038599"/>
            <a:ext cx="4953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These macromolecules are what make up the cells in your body &amp; help your cells to function.</a:t>
            </a:r>
            <a:endParaRPr lang="en-US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172200" y="990600"/>
            <a:ext cx="2362200" cy="2616490"/>
            <a:chOff x="1080" y="1080"/>
            <a:chExt cx="1080" cy="1164"/>
          </a:xfrm>
        </p:grpSpPr>
        <p:pic>
          <p:nvPicPr>
            <p:cNvPr id="5" name="Picture 5" descr="http://www.sc2000.net/~czaremba/images/carbohydrates1.jpg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440"/>
              <a:ext cx="878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80" y="1080"/>
              <a:ext cx="10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400">
                  <a:solidFill>
                    <a:schemeClr val="bg1"/>
                  </a:solidFill>
                </a:rPr>
                <a:t>Glucose</a:t>
              </a:r>
              <a:r>
                <a:rPr lang="en-US" sz="1200"/>
                <a:t>  </a:t>
              </a: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Carbohydrates</a:t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2800" dirty="0" smtClean="0"/>
              <a:t>contain carbon, hydrogen, &amp; oxygen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724400" cy="41147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C00FF"/>
                </a:solidFill>
              </a:rPr>
              <a:t>Functions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Main source of energy for cells</a:t>
            </a:r>
            <a:endParaRPr lang="en-US" sz="2400" dirty="0" smtClean="0"/>
          </a:p>
          <a:p>
            <a:pPr lvl="1"/>
            <a:r>
              <a:rPr lang="en-US" sz="2400" dirty="0" smtClean="0"/>
              <a:t>ID tag on cell membrane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CC00FF"/>
                </a:solidFill>
              </a:rPr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Sugars</a:t>
            </a:r>
          </a:p>
          <a:p>
            <a:pPr lvl="1"/>
            <a:r>
              <a:rPr lang="en-US" dirty="0" smtClean="0"/>
              <a:t>Starches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62982"/>
            <a:ext cx="3951705" cy="29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5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19" y="3657600"/>
            <a:ext cx="451424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Carbohydrates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9434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Monomer: </a:t>
            </a:r>
            <a:r>
              <a:rPr lang="en-US" sz="2600" b="1" dirty="0" smtClean="0">
                <a:solidFill>
                  <a:srgbClr val="CC00FF"/>
                </a:solidFill>
              </a:rPr>
              <a:t>monosaccharides</a:t>
            </a:r>
            <a:endParaRPr lang="en-US" sz="2600" dirty="0" smtClean="0"/>
          </a:p>
          <a:p>
            <a:pPr lvl="1"/>
            <a:r>
              <a:rPr lang="en-US" sz="2400" dirty="0" smtClean="0"/>
              <a:t>Simple sugars</a:t>
            </a:r>
          </a:p>
          <a:p>
            <a:pPr lvl="1"/>
            <a:endParaRPr lang="en-US" sz="1000" dirty="0"/>
          </a:p>
          <a:p>
            <a:r>
              <a:rPr lang="en-US" sz="2600" dirty="0" smtClean="0"/>
              <a:t>Polym</a:t>
            </a:r>
            <a:r>
              <a:rPr lang="en-US" sz="2400" dirty="0" smtClean="0"/>
              <a:t>er: </a:t>
            </a:r>
            <a:r>
              <a:rPr lang="en-US" sz="2400" b="1" dirty="0" smtClean="0">
                <a:solidFill>
                  <a:srgbClr val="CC00FF"/>
                </a:solidFill>
              </a:rPr>
              <a:t>polysaccharides</a:t>
            </a:r>
          </a:p>
          <a:p>
            <a:pPr lvl="1"/>
            <a:r>
              <a:rPr lang="en-US" dirty="0" smtClean="0"/>
              <a:t>Complex carbs (starch, cellulose, glycogen)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199" y="4343400"/>
            <a:ext cx="3493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Carbohydrate Monomer: Monosaccharide</a:t>
            </a:r>
          </a:p>
          <a:p>
            <a:pPr algn="ctr"/>
            <a:endParaRPr lang="en-US" sz="2400" b="1" dirty="0">
              <a:solidFill>
                <a:srgbClr val="3366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Carbohydrate Polymer: Polysaccharide</a:t>
            </a:r>
            <a:endParaRPr lang="en-US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Now that we know the basics of chemistry…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can use that knowledge to see what our cells are made of &amp; how those components help the cell function.</a:t>
            </a:r>
            <a:endParaRPr lang="en-US" dirty="0"/>
          </a:p>
        </p:txBody>
      </p:sp>
      <p:pic>
        <p:nvPicPr>
          <p:cNvPr id="4" name="Picture 4" descr="78397E75-08B4-4994-426EF5694D80D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9663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What is the main function of carbohydrates?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63486"/>
            <a:ext cx="6705600" cy="21227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Main part of the cell membrane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Hereditary material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Energy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Builds muscles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92790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Energy!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eb.visionlearning.com/custom/chemistry/custom/images/starch_yellow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1449"/>
            <a:ext cx="6172200" cy="271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What is the monomer of carbohydrates?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5105400" cy="21227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Fatty Acids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Nucleotides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Monosaccharides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Amino Acids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83629" y="2514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Monosaccharides!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eb.visionlearning.com/custom/chemistry/custom/images/starch_yellow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1449"/>
            <a:ext cx="6172200" cy="271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</a:rPr>
              <a:t>Lipids</a:t>
            </a: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r>
              <a:rPr lang="en-US" sz="2800" dirty="0" smtClean="0"/>
              <a:t>contain carbon, hydrogen, &amp; oxygen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Functions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Main component of the </a:t>
            </a:r>
            <a:r>
              <a:rPr lang="en-US" sz="2400" b="1" u="sng" dirty="0" smtClean="0"/>
              <a:t>cell membrane</a:t>
            </a:r>
          </a:p>
          <a:p>
            <a:pPr lvl="1"/>
            <a:r>
              <a:rPr lang="en-US" sz="2400" dirty="0" smtClean="0"/>
              <a:t>Can be used to store energy</a:t>
            </a:r>
          </a:p>
        </p:txBody>
      </p:sp>
      <p:pic>
        <p:nvPicPr>
          <p:cNvPr id="4098" name="Picture 2" descr="http://upload.wikimedia.org/wikipedia/commons/f/f0/Lipid_bilayer_se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47" y="3868366"/>
            <a:ext cx="37513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44553"/>
            <a:ext cx="3724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Lipids</a:t>
            </a:r>
            <a:endParaRPr lang="en-US" sz="36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15" y="15240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Subunits: </a:t>
            </a:r>
            <a:r>
              <a:rPr lang="en-US" sz="2800" b="1" dirty="0" smtClean="0">
                <a:solidFill>
                  <a:srgbClr val="FF00FF"/>
                </a:solidFill>
              </a:rPr>
              <a:t>glycerol + fatty acid</a:t>
            </a:r>
            <a:endParaRPr lang="en-US" sz="2800" b="1" dirty="0">
              <a:solidFill>
                <a:srgbClr val="FF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3" y="2667000"/>
            <a:ext cx="72675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Lipids</a:t>
            </a:r>
            <a:endParaRPr lang="en-US" sz="36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The heads of lipids (glycerol) are </a:t>
            </a:r>
            <a:r>
              <a:rPr lang="en-US" b="1" dirty="0" smtClean="0"/>
              <a:t>hydrophilic</a:t>
            </a:r>
            <a:r>
              <a:rPr lang="en-US" dirty="0" smtClean="0"/>
              <a:t> (water loving).</a:t>
            </a:r>
          </a:p>
          <a:p>
            <a:endParaRPr lang="en-US" sz="900" dirty="0"/>
          </a:p>
          <a:p>
            <a:r>
              <a:rPr lang="en-US" dirty="0" smtClean="0"/>
              <a:t>The tails (fatty acids) are </a:t>
            </a:r>
            <a:r>
              <a:rPr lang="en-US" b="1" dirty="0" smtClean="0"/>
              <a:t>hydrophobic</a:t>
            </a:r>
            <a:r>
              <a:rPr lang="en-US" dirty="0" smtClean="0"/>
              <a:t> (water fearing).</a:t>
            </a:r>
            <a:endParaRPr lang="en-US" dirty="0"/>
          </a:p>
        </p:txBody>
      </p:sp>
      <p:pic>
        <p:nvPicPr>
          <p:cNvPr id="4" name="Picture 7" descr="lipid-bilay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4"/>
          <a:stretch>
            <a:fillRect/>
          </a:stretch>
        </p:blipFill>
        <p:spPr bwMode="auto">
          <a:xfrm>
            <a:off x="152401" y="3581400"/>
            <a:ext cx="3962400" cy="22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3657600"/>
            <a:ext cx="48005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FF"/>
                </a:solidFill>
              </a:rPr>
              <a:t>In the cell membrane, the fatty acid tails turn in to the interior &amp; the glycerol heads form the exterior.</a:t>
            </a:r>
          </a:p>
          <a:p>
            <a:pPr algn="ctr"/>
            <a:endParaRPr lang="en-US" sz="800" dirty="0">
              <a:solidFill>
                <a:srgbClr val="FF00FF"/>
              </a:solidFill>
            </a:endParaRPr>
          </a:p>
          <a:p>
            <a:pPr algn="ctr"/>
            <a:r>
              <a:rPr lang="en-US" sz="2400" dirty="0" smtClean="0"/>
              <a:t>This forms a lipid </a:t>
            </a:r>
            <a:r>
              <a:rPr lang="en-US" sz="2400" b="1" dirty="0" smtClean="0">
                <a:solidFill>
                  <a:srgbClr val="FF0000"/>
                </a:solidFill>
              </a:rPr>
              <a:t>bilayer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8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61"/>
            <a:ext cx="5843286" cy="446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392" y="1314841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glycerol head is </a:t>
            </a:r>
            <a:r>
              <a:rPr lang="en-US" sz="2400" b="1" dirty="0" smtClean="0">
                <a:solidFill>
                  <a:srgbClr val="FF0000"/>
                </a:solidFill>
              </a:rPr>
              <a:t>polar (loves water)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 fatty acid tails are </a:t>
            </a:r>
            <a:r>
              <a:rPr lang="en-US" sz="2400" b="1" dirty="0" smtClean="0">
                <a:solidFill>
                  <a:srgbClr val="FF0000"/>
                </a:solidFill>
              </a:rPr>
              <a:t>nonpolar (fears water)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392" y="4516912"/>
            <a:ext cx="8866208" cy="1960087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C00FF"/>
                </a:solidFill>
              </a:rPr>
              <a:t>Remember, the environment in &amp; around cells is mostly water.</a:t>
            </a:r>
            <a:r>
              <a:rPr lang="en-US" sz="2600" b="1" dirty="0" smtClean="0">
                <a:solidFill>
                  <a:srgbClr val="FF6600"/>
                </a:solidFill>
              </a:rPr>
              <a:t/>
            </a:r>
            <a:br>
              <a:rPr lang="en-US" sz="2600" b="1" dirty="0" smtClean="0">
                <a:solidFill>
                  <a:srgbClr val="FF6600"/>
                </a:solidFill>
              </a:rPr>
            </a:br>
            <a:r>
              <a:rPr lang="en-US" sz="1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600" dirty="0" smtClean="0"/>
              <a:t>This is why the fatty acid tails turn in on themselves (to escape the water)!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935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</a:rPr>
              <a:t>Examples of Lipids</a:t>
            </a: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23622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Fats</a:t>
            </a:r>
          </a:p>
          <a:p>
            <a:r>
              <a:rPr lang="en-US" sz="2800" dirty="0" smtClean="0"/>
              <a:t>Oils</a:t>
            </a:r>
          </a:p>
          <a:p>
            <a:r>
              <a:rPr lang="en-US" sz="2800" dirty="0" smtClean="0"/>
              <a:t>Waxes</a:t>
            </a:r>
          </a:p>
          <a:p>
            <a:r>
              <a:rPr lang="en-US" sz="2800" dirty="0" smtClean="0"/>
              <a:t>Steroids (cholesterol)</a:t>
            </a:r>
            <a:endParaRPr lang="en-US" sz="2800" dirty="0"/>
          </a:p>
        </p:txBody>
      </p:sp>
      <p:pic>
        <p:nvPicPr>
          <p:cNvPr id="4" name="Picture 6" descr="[fats-oils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41" y="1676400"/>
            <a:ext cx="317703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bees-w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3238500" cy="23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</a:rPr>
              <a:t>Types of Lipids</a:t>
            </a: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366FF"/>
                </a:solidFill>
              </a:rPr>
              <a:t>Unsaturated Fatty Acids</a:t>
            </a:r>
            <a:r>
              <a:rPr lang="en-US" sz="2800" dirty="0" smtClean="0"/>
              <a:t>: found in lipids that are liquid at room temperature</a:t>
            </a:r>
          </a:p>
          <a:p>
            <a:pPr lvl="1"/>
            <a:r>
              <a:rPr lang="en-US" sz="2400" b="1" dirty="0" smtClean="0"/>
              <a:t>Olive Oil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b="1" dirty="0" smtClean="0">
                <a:solidFill>
                  <a:srgbClr val="3366FF"/>
                </a:solidFill>
              </a:rPr>
              <a:t>Saturated Fatty Acids</a:t>
            </a:r>
            <a:r>
              <a:rPr lang="en-US" sz="2800" dirty="0" smtClean="0"/>
              <a:t>: found in lipids that are solid at room temperature</a:t>
            </a:r>
          </a:p>
          <a:p>
            <a:pPr lvl="1"/>
            <a:r>
              <a:rPr lang="en-US" sz="2400" b="1" dirty="0" smtClean="0"/>
              <a:t>Shortening or Butter</a:t>
            </a:r>
            <a:endParaRPr lang="en-US" sz="2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2" y="1335931"/>
            <a:ext cx="1997075" cy="249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8886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</a:rPr>
              <a:t>Saturated vs. Unsaturated Fatty Acids</a:t>
            </a: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1"/>
            <a:ext cx="4038600" cy="2133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Saturated: only single bonds, max # of H atoms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3366FF"/>
                </a:solidFill>
              </a:rPr>
              <a:t>Unsaturated: at least 1 C=C double bond</a:t>
            </a:r>
            <a:endParaRPr lang="en-US" sz="2400" b="1" dirty="0">
              <a:solidFill>
                <a:srgbClr val="3366FF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6576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0" t="23036" r="11249" b="33955"/>
          <a:stretch>
            <a:fillRect/>
          </a:stretch>
        </p:blipFill>
        <p:spPr bwMode="auto">
          <a:xfrm>
            <a:off x="381000" y="3581400"/>
            <a:ext cx="647886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038600" y="20574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57700" y="3200400"/>
            <a:ext cx="5715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What is the main function of lipids?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63486"/>
            <a:ext cx="6705600" cy="21227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Main part of the cell membrane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Hereditary material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Energy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Builds muscles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92790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Cell membrane!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29928"/>
            <a:ext cx="4707072" cy="235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7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Cells are the basic unit of life.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This means that every individual cell is a living structure.</a:t>
            </a:r>
          </a:p>
          <a:p>
            <a:pPr lvl="1"/>
            <a:r>
              <a:rPr lang="en-US" b="1" dirty="0" smtClean="0">
                <a:solidFill>
                  <a:srgbClr val="CC00FF"/>
                </a:solidFill>
              </a:rPr>
              <a:t>Cells often work together to form tissues &amp; organs.</a:t>
            </a:r>
            <a:endParaRPr lang="en-US" b="1" dirty="0">
              <a:solidFill>
                <a:srgbClr val="CC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37" y="3036651"/>
            <a:ext cx="3657600" cy="247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36" y="3036651"/>
            <a:ext cx="2844051" cy="247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3037" y="551558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5050"/>
                </a:solidFill>
              </a:rPr>
              <a:t>Here, a sperm cell fertilizes an egg cell.</a:t>
            </a:r>
            <a:endParaRPr lang="en-US" sz="2400" b="1" dirty="0">
              <a:solidFill>
                <a:srgbClr val="FF5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0236" y="5515587"/>
            <a:ext cx="284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5050"/>
                </a:solidFill>
              </a:rPr>
              <a:t>These are plant cells in leaf tissue.</a:t>
            </a:r>
            <a:endParaRPr lang="en-US" sz="24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16857"/>
            <a:ext cx="3200400" cy="19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</a:rPr>
              <a:t>Proteins</a:t>
            </a:r>
            <a:r>
              <a:rPr lang="en-US" sz="3600" b="1" dirty="0" smtClean="0">
                <a:solidFill>
                  <a:srgbClr val="CC00FF"/>
                </a:solidFill>
              </a:rPr>
              <a:t/>
            </a:r>
            <a:br>
              <a:rPr lang="en-US" sz="3600" b="1" dirty="0" smtClean="0">
                <a:solidFill>
                  <a:srgbClr val="CC00FF"/>
                </a:solidFill>
              </a:rPr>
            </a:br>
            <a:r>
              <a:rPr lang="en-US" sz="2800" dirty="0" smtClean="0"/>
              <a:t>contain carbon, hydrogen, oxygen, &amp; nitrogen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572000" cy="3200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Functions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Control cell processes</a:t>
            </a:r>
          </a:p>
          <a:p>
            <a:pPr lvl="1"/>
            <a:r>
              <a:rPr lang="en-US" sz="2400" dirty="0" smtClean="0"/>
              <a:t>Build bones &amp; muscles</a:t>
            </a:r>
          </a:p>
          <a:p>
            <a:pPr lvl="1"/>
            <a:r>
              <a:rPr lang="en-US" sz="2400" dirty="0" smtClean="0"/>
              <a:t>Help fight disease</a:t>
            </a:r>
          </a:p>
          <a:p>
            <a:pPr lvl="1"/>
            <a:r>
              <a:rPr lang="en-US" dirty="0" smtClean="0"/>
              <a:t>Enzymes</a:t>
            </a:r>
          </a:p>
          <a:p>
            <a:pPr lvl="1"/>
            <a:r>
              <a:rPr lang="en-US" sz="2400" dirty="0" smtClean="0"/>
              <a:t>Protein channels in cell membrane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604" y="1981200"/>
            <a:ext cx="3733800" cy="249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Proteins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Monomers: </a:t>
            </a:r>
            <a:r>
              <a:rPr lang="en-US" sz="2600" b="1" dirty="0" smtClean="0">
                <a:solidFill>
                  <a:srgbClr val="FF3399"/>
                </a:solidFill>
              </a:rPr>
              <a:t>amino acids</a:t>
            </a:r>
          </a:p>
          <a:p>
            <a:pPr lvl="1"/>
            <a:r>
              <a:rPr lang="en-US" sz="2400" dirty="0" smtClean="0"/>
              <a:t>20 types of amino acids</a:t>
            </a:r>
          </a:p>
          <a:p>
            <a:pPr lvl="1"/>
            <a:r>
              <a:rPr lang="en-US" sz="2400" dirty="0" smtClean="0"/>
              <a:t>Same general structure, but </a:t>
            </a:r>
            <a:r>
              <a:rPr lang="en-US" sz="2400" u="sng" dirty="0" smtClean="0"/>
              <a:t>different R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835185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67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Proteins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1905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Monomers: </a:t>
            </a:r>
            <a:r>
              <a:rPr lang="en-US" sz="2600" b="1" dirty="0" smtClean="0">
                <a:solidFill>
                  <a:srgbClr val="FF3399"/>
                </a:solidFill>
              </a:rPr>
              <a:t>amino </a:t>
            </a:r>
            <a:r>
              <a:rPr lang="en-US" sz="2600" b="1" dirty="0" smtClean="0">
                <a:solidFill>
                  <a:srgbClr val="FF3399"/>
                </a:solidFill>
              </a:rPr>
              <a:t>acids</a:t>
            </a:r>
          </a:p>
          <a:p>
            <a:endParaRPr lang="en-US" sz="1000" b="1" dirty="0">
              <a:solidFill>
                <a:srgbClr val="FF3399"/>
              </a:solidFill>
            </a:endParaRPr>
          </a:p>
          <a:p>
            <a:r>
              <a:rPr lang="en-US" sz="2600" dirty="0" smtClean="0"/>
              <a:t>Polymer: </a:t>
            </a:r>
            <a:r>
              <a:rPr lang="en-US" sz="2600" b="1" dirty="0" smtClean="0">
                <a:solidFill>
                  <a:srgbClr val="FF3399"/>
                </a:solidFill>
              </a:rPr>
              <a:t>polypeptide</a:t>
            </a:r>
            <a:endParaRPr lang="en-US" sz="2600" b="1" dirty="0" smtClean="0">
              <a:solidFill>
                <a:srgbClr val="FF33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4420"/>
            <a:ext cx="7448550" cy="29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Protein Examples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b="1" dirty="0" smtClean="0">
                <a:solidFill>
                  <a:srgbClr val="FF3399"/>
                </a:solidFill>
              </a:rPr>
              <a:t>Collagen</a:t>
            </a:r>
            <a:r>
              <a:rPr lang="en-US" dirty="0" smtClean="0"/>
              <a:t>: structural protein in connective tissues (like skin)</a:t>
            </a:r>
          </a:p>
          <a:p>
            <a:pPr lvl="1"/>
            <a:r>
              <a:rPr lang="en-US" b="1" dirty="0" smtClean="0">
                <a:solidFill>
                  <a:srgbClr val="FF5050"/>
                </a:solidFill>
              </a:rPr>
              <a:t>Most abundant protein in mammals!</a:t>
            </a:r>
          </a:p>
          <a:p>
            <a:pPr lvl="1"/>
            <a:endParaRPr lang="en-US" sz="1000" dirty="0"/>
          </a:p>
          <a:p>
            <a:r>
              <a:rPr lang="en-US" b="1" dirty="0" smtClean="0">
                <a:solidFill>
                  <a:srgbClr val="FF3399"/>
                </a:solidFill>
              </a:rPr>
              <a:t>Hemoglobin</a:t>
            </a:r>
            <a:r>
              <a:rPr lang="en-US" dirty="0" smtClean="0"/>
              <a:t>: carries oxygen through the blood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6" y="4090481"/>
            <a:ext cx="3505200" cy="246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31" y="3953582"/>
            <a:ext cx="3271210" cy="27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What is the monomer of proteins?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5105400" cy="21227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Fatty Acids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Nucleotides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Monosaccharides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Amino Acids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83629" y="2514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Amino Acids!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4114800" cy="24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</a:rPr>
              <a:t>Nucleic Acids</a:t>
            </a:r>
            <a:br>
              <a:rPr lang="en-US" sz="3600" b="1" dirty="0" smtClean="0">
                <a:solidFill>
                  <a:srgbClr val="FF3399"/>
                </a:solidFill>
              </a:rPr>
            </a:br>
            <a:r>
              <a:rPr lang="en-US" sz="2600" dirty="0" smtClean="0"/>
              <a:t>contains carbon, hydrogen, oxygen, nitrogen, &amp; phosphorous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37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Function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Store &amp; transmit genetic information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503256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7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47648"/>
            <a:ext cx="4876801" cy="150495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3399"/>
                </a:solidFill>
              </a:rPr>
              <a:t>Nucleic Acids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Monomers: </a:t>
            </a:r>
            <a:r>
              <a:rPr lang="en-US" sz="2800" b="1" dirty="0" smtClean="0">
                <a:solidFill>
                  <a:srgbClr val="0000FF"/>
                </a:solidFill>
              </a:rPr>
              <a:t>nucleotides</a:t>
            </a:r>
          </a:p>
          <a:p>
            <a:endParaRPr lang="en-US" sz="2800" dirty="0"/>
          </a:p>
          <a:p>
            <a:r>
              <a:rPr lang="en-US" sz="2800" dirty="0" smtClean="0"/>
              <a:t>Polymers: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DNA</a:t>
            </a:r>
            <a:r>
              <a:rPr lang="en-US" sz="2400" dirty="0" smtClean="0"/>
              <a:t>: </a:t>
            </a:r>
            <a:r>
              <a:rPr lang="en-US" sz="2400" u="sng" dirty="0" smtClean="0"/>
              <a:t>D</a:t>
            </a:r>
            <a:r>
              <a:rPr lang="en-US" sz="2400" dirty="0" smtClean="0"/>
              <a:t>eoxyribo</a:t>
            </a:r>
            <a:r>
              <a:rPr lang="en-US" sz="2400" u="sng" dirty="0" smtClean="0"/>
              <a:t>n</a:t>
            </a:r>
            <a:r>
              <a:rPr lang="en-US" sz="2400" dirty="0" smtClean="0"/>
              <a:t>ucleic </a:t>
            </a:r>
            <a:r>
              <a:rPr lang="en-US" sz="2400" u="sng" dirty="0" smtClean="0"/>
              <a:t>A</a:t>
            </a:r>
            <a:r>
              <a:rPr lang="en-US" sz="2400" dirty="0" smtClean="0"/>
              <a:t>cid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RNA</a:t>
            </a:r>
            <a:r>
              <a:rPr lang="en-US" sz="2400" dirty="0" smtClean="0"/>
              <a:t>: </a:t>
            </a:r>
            <a:r>
              <a:rPr lang="en-US" sz="2400" u="sng" dirty="0" smtClean="0"/>
              <a:t>R</a:t>
            </a:r>
            <a:r>
              <a:rPr lang="en-US" sz="2400" dirty="0" smtClean="0"/>
              <a:t>ibo</a:t>
            </a:r>
            <a:r>
              <a:rPr lang="en-US" sz="2400" u="sng" dirty="0" smtClean="0"/>
              <a:t>n</a:t>
            </a:r>
            <a:r>
              <a:rPr lang="en-US" sz="2400" dirty="0" smtClean="0"/>
              <a:t>ucleic </a:t>
            </a:r>
            <a:r>
              <a:rPr lang="en-US" sz="2400" u="sng" dirty="0" smtClean="0"/>
              <a:t>A</a:t>
            </a:r>
            <a:r>
              <a:rPr lang="en-US" sz="2400" dirty="0" smtClean="0"/>
              <a:t>cid</a:t>
            </a:r>
            <a:endParaRPr lang="en-US" sz="2400" dirty="0"/>
          </a:p>
        </p:txBody>
      </p:sp>
      <p:pic>
        <p:nvPicPr>
          <p:cNvPr id="24578" name="Picture 2" descr="http://dna02.wikispaces.com/file/view/i_am_a_whore.jpg/229173532/i_am_a_wh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94" y="228600"/>
            <a:ext cx="2623277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heathercameron4b.edublogs.org/files/2011/11/gem4s1_1-1-1klbe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67" y="2368061"/>
            <a:ext cx="3677333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495800" y="1447800"/>
            <a:ext cx="1447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33532" y="4152900"/>
            <a:ext cx="88616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What is the main function of nucleic acids?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63486"/>
            <a:ext cx="4419600" cy="265611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Main part of the cell membrane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Hereditary material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Energy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Builds muscles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14040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Hereditary material!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heathercameron4b.edublogs.org/files/2011/11/gem4s1_1-1-1klbe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819400" cy="34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FF"/>
                </a:solidFill>
              </a:rPr>
              <a:t>Which of the following is not found in a nucleotide?</a:t>
            </a:r>
            <a:endParaRPr lang="en-US" sz="32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4419600" cy="2514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Phosphate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Sugar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Glycerol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Base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5140403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Glycerol!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http://heathercameron4b.edublogs.org/files/2011/11/gem4s1_1-1-1klbe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819400" cy="34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4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" y="609600"/>
            <a:ext cx="898071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3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C00FF"/>
                </a:solidFill>
              </a:rPr>
              <a:t>Cell Biology</a:t>
            </a:r>
            <a:endParaRPr lang="en-US" sz="3600" b="1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study of the basic unit of life, cells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Cells are the smallest </a:t>
            </a:r>
            <a:r>
              <a:rPr lang="en-US" b="1" i="1" dirty="0" smtClean="0">
                <a:solidFill>
                  <a:srgbClr val="00B050"/>
                </a:solidFill>
              </a:rPr>
              <a:t>living</a:t>
            </a:r>
            <a:r>
              <a:rPr lang="en-US" b="1" dirty="0" smtClean="0">
                <a:solidFill>
                  <a:srgbClr val="00B050"/>
                </a:solidFill>
              </a:rPr>
              <a:t> unit, but they are composed of smaller subparts of </a:t>
            </a:r>
            <a:r>
              <a:rPr lang="en-US" b="1" u="sng" dirty="0" smtClean="0">
                <a:solidFill>
                  <a:srgbClr val="00B050"/>
                </a:solidFill>
              </a:rPr>
              <a:t>molecules</a:t>
            </a:r>
            <a:r>
              <a:rPr lang="en-US" b="1" dirty="0" smtClean="0">
                <a:solidFill>
                  <a:srgbClr val="00B050"/>
                </a:solidFill>
              </a:rPr>
              <a:t> &amp; </a:t>
            </a:r>
            <a:r>
              <a:rPr lang="en-US" b="1" u="sng" dirty="0" smtClean="0">
                <a:solidFill>
                  <a:srgbClr val="00B050"/>
                </a:solidFill>
              </a:rPr>
              <a:t>macromolecules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3.bp.blogspot.com/_XnrGbpEZjRQ/TOFwSGH_C5I/AAAAAAAAAAY/EwpEb0RrAqk/s1600/Epidermal-Cell-o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63" y="1524000"/>
            <a:ext cx="2772208" cy="21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illiamsclass.com/SeventhScienceWork/ImagesCells/Eukaryotic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886200"/>
            <a:ext cx="2970934" cy="26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The main components of cells are </a:t>
            </a:r>
            <a:r>
              <a:rPr lang="en-US" sz="3200" b="1" u="sng" dirty="0" smtClean="0">
                <a:solidFill>
                  <a:srgbClr val="00B050"/>
                </a:solidFill>
              </a:rPr>
              <a:t>organic molecules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752600"/>
          </a:xfrm>
        </p:spPr>
        <p:txBody>
          <a:bodyPr/>
          <a:lstStyle/>
          <a:p>
            <a:r>
              <a:rPr lang="en-US" dirty="0" smtClean="0"/>
              <a:t>Organic molecules are molecules that contain </a:t>
            </a:r>
            <a:r>
              <a:rPr lang="en-US" b="1" dirty="0" smtClean="0">
                <a:solidFill>
                  <a:srgbClr val="FF5050"/>
                </a:solidFill>
              </a:rPr>
              <a:t>carbon</a:t>
            </a:r>
            <a:r>
              <a:rPr lang="en-US" dirty="0" smtClean="0"/>
              <a:t>.</a:t>
            </a:r>
          </a:p>
          <a:p>
            <a:endParaRPr lang="en-US" sz="1600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C00FF"/>
                </a:solidFill>
              </a:rPr>
              <a:t>Carbon has special properties that make life possible!</a:t>
            </a:r>
            <a:endParaRPr lang="en-US" b="1" dirty="0">
              <a:solidFill>
                <a:srgbClr val="CC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30647"/>
            <a:ext cx="4267200" cy="32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0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56" y="533400"/>
            <a:ext cx="5334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Carbon Compounds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3074" name="Picture 2" descr="http://www-nmr.cabm.rutgers.edu/photogallery/proteins/gif/dn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1950167"/>
            <a:ext cx="5562600" cy="44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yu.edu/pages/mathmol/modules/carbon/ethane2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9" y="3733800"/>
            <a:ext cx="2997306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35" descr="f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9" y="838199"/>
            <a:ext cx="2997306" cy="25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1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366FF"/>
                </a:solidFill>
              </a:rPr>
              <a:t>The Chemistry of Carbon</a:t>
            </a:r>
            <a:endParaRPr lang="en-US" sz="36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Carbon can form </a:t>
            </a:r>
            <a:r>
              <a:rPr lang="en-US" sz="2800" b="1" dirty="0" smtClean="0"/>
              <a:t>4</a:t>
            </a:r>
            <a:r>
              <a:rPr lang="en-US" sz="2800" dirty="0" smtClean="0"/>
              <a:t> covalent bonds.</a:t>
            </a:r>
          </a:p>
          <a:p>
            <a:pPr lvl="1"/>
            <a:r>
              <a:rPr lang="en-US" sz="2400" b="1" dirty="0" smtClean="0">
                <a:solidFill>
                  <a:srgbClr val="FF00FF"/>
                </a:solidFill>
              </a:rPr>
              <a:t>Carbon can bond with hydrogen, oxygen, phosphorous, sulfur, nitrogen, &amp; more carbon.</a:t>
            </a:r>
            <a:endParaRPr lang="en-US" sz="2400" b="1" dirty="0">
              <a:solidFill>
                <a:srgbClr val="FF00FF"/>
              </a:solidFill>
            </a:endParaRPr>
          </a:p>
        </p:txBody>
      </p:sp>
      <p:pic>
        <p:nvPicPr>
          <p:cNvPr id="4" name="Picture 5" descr="carb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09561"/>
            <a:ext cx="2857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iethyl-ether-2D-f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5200650" cy="229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</a:rPr>
              <a:t>What makes carbon so special?</a:t>
            </a: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Carbon is the most important element in your body, because it can form long chains &amp; large molecules.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49" y="3276600"/>
            <a:ext cx="676751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2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</a:rPr>
              <a:t>What do these words mean?</a:t>
            </a:r>
            <a:endParaRPr lang="en-US" sz="36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4648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399FF"/>
                </a:solidFill>
              </a:rPr>
              <a:t>“Micro”</a:t>
            </a:r>
          </a:p>
          <a:p>
            <a:pPr marL="0" indent="0" algn="ctr">
              <a:buNone/>
            </a:pPr>
            <a:endParaRPr lang="en-US" b="1" dirty="0">
              <a:solidFill>
                <a:srgbClr val="3399FF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3399FF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3399FF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3399FF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3399FF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3399FF"/>
                </a:solidFill>
              </a:rPr>
              <a:t>“Macro”</a:t>
            </a:r>
            <a:endParaRPr lang="en-US" sz="6000" b="1" dirty="0">
              <a:solidFill>
                <a:srgbClr val="3399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538849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013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821</Words>
  <Application>Microsoft Office PowerPoint</Application>
  <PresentationFormat>On-screen Show (4:3)</PresentationFormat>
  <Paragraphs>184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What is the smallest living unit of life?</vt:lpstr>
      <vt:lpstr>Now that we know the basics of chemistry…</vt:lpstr>
      <vt:lpstr>Cells are the basic unit of life.</vt:lpstr>
      <vt:lpstr>Cell Biology</vt:lpstr>
      <vt:lpstr>The main components of cells are organic molecules.</vt:lpstr>
      <vt:lpstr>Carbon Compounds</vt:lpstr>
      <vt:lpstr>The Chemistry of Carbon</vt:lpstr>
      <vt:lpstr>What makes carbon so special?</vt:lpstr>
      <vt:lpstr>What do these words mean?</vt:lpstr>
      <vt:lpstr>So what is a macromolecule?</vt:lpstr>
      <vt:lpstr>What does “poly” mean?</vt:lpstr>
      <vt:lpstr>Macromolecules are polymers.</vt:lpstr>
      <vt:lpstr>Macromolecules are polymers.</vt:lpstr>
      <vt:lpstr>Polymerization</vt:lpstr>
      <vt:lpstr>Polymer Analogies</vt:lpstr>
      <vt:lpstr>PowerPoint Presentation</vt:lpstr>
      <vt:lpstr>The 4 Macromolecules of Life</vt:lpstr>
      <vt:lpstr>Carbohydrates contain carbon, hydrogen, &amp; oxygen</vt:lpstr>
      <vt:lpstr>Carbohydrates</vt:lpstr>
      <vt:lpstr>What is the main function of carbohydrates?</vt:lpstr>
      <vt:lpstr>What is the monomer of carbohydrates?</vt:lpstr>
      <vt:lpstr>Lipids contain carbon, hydrogen, &amp; oxygen</vt:lpstr>
      <vt:lpstr>Lipids</vt:lpstr>
      <vt:lpstr>Lipids</vt:lpstr>
      <vt:lpstr>Remember, the environment in &amp; around cells is mostly water.   This is why the fatty acid tails turn in on themselves (to escape the water)!</vt:lpstr>
      <vt:lpstr>Examples of Lipids</vt:lpstr>
      <vt:lpstr>Types of Lipids</vt:lpstr>
      <vt:lpstr>Saturated vs. Unsaturated Fatty Acids</vt:lpstr>
      <vt:lpstr>What is the main function of lipids?</vt:lpstr>
      <vt:lpstr>Proteins contain carbon, hydrogen, oxygen, &amp; nitrogen</vt:lpstr>
      <vt:lpstr>Proteins</vt:lpstr>
      <vt:lpstr>Proteins</vt:lpstr>
      <vt:lpstr>Protein Examples</vt:lpstr>
      <vt:lpstr>What is the monomer of proteins?</vt:lpstr>
      <vt:lpstr>Nucleic Acids contains carbon, hydrogen, oxygen, nitrogen, &amp; phosphorous</vt:lpstr>
      <vt:lpstr>Nucleic Acids</vt:lpstr>
      <vt:lpstr>What is the main function of nucleic acids?</vt:lpstr>
      <vt:lpstr>Which of the following is not found in a nucleotide?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Water</dc:title>
  <dc:creator>Stacey Denee Edwards</dc:creator>
  <cp:lastModifiedBy>Stacey Denee Edwards</cp:lastModifiedBy>
  <cp:revision>45</cp:revision>
  <dcterms:created xsi:type="dcterms:W3CDTF">2013-05-19T17:56:42Z</dcterms:created>
  <dcterms:modified xsi:type="dcterms:W3CDTF">2014-07-06T00:17:53Z</dcterms:modified>
</cp:coreProperties>
</file>